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77" r:id="rId2"/>
    <p:sldId id="274" r:id="rId3"/>
    <p:sldId id="275" r:id="rId4"/>
    <p:sldId id="280" r:id="rId5"/>
    <p:sldId id="279" r:id="rId6"/>
    <p:sldId id="281" r:id="rId7"/>
    <p:sldId id="282" r:id="rId8"/>
    <p:sldId id="285" r:id="rId9"/>
    <p:sldId id="283" r:id="rId10"/>
    <p:sldId id="284"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o Pata"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193"/>
    <a:srgbClr val="432B3E"/>
    <a:srgbClr val="976A98"/>
    <a:srgbClr val="D52B1C"/>
    <a:srgbClr val="A31944"/>
    <a:srgbClr val="638CA4"/>
    <a:srgbClr val="14467B"/>
    <a:srgbClr val="E12E30"/>
    <a:srgbClr val="0099D5"/>
    <a:srgbClr val="90A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4507"/>
  </p:normalViewPr>
  <p:slideViewPr>
    <p:cSldViewPr snapToGrid="0" snapToObjects="1">
      <p:cViewPr varScale="1">
        <p:scale>
          <a:sx n="149" d="100"/>
          <a:sy n="149" d="100"/>
        </p:scale>
        <p:origin x="656"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4EBA3-3934-524E-8A73-AFE6F14643AF}" type="datetimeFigureOut">
              <a:rPr lang="it-IT" smtClean="0"/>
              <a:t>25/09/22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49C6E-BA8E-8143-B34B-86127B909F66}" type="slidenum">
              <a:rPr lang="it-IT" smtClean="0"/>
              <a:t>‹N›</a:t>
            </a:fld>
            <a:endParaRPr lang="it-IT"/>
          </a:p>
        </p:txBody>
      </p:sp>
    </p:spTree>
    <p:extLst>
      <p:ext uri="{BB962C8B-B14F-4D97-AF65-F5344CB8AC3E}">
        <p14:creationId xmlns:p14="http://schemas.microsoft.com/office/powerpoint/2010/main" val="70543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9E49C6E-BA8E-8143-B34B-86127B909F66}" type="slidenum">
              <a:rPr lang="it-IT" smtClean="0"/>
              <a:t>2</a:t>
            </a:fld>
            <a:endParaRPr lang="it-IT"/>
          </a:p>
        </p:txBody>
      </p:sp>
    </p:spTree>
    <p:extLst>
      <p:ext uri="{BB962C8B-B14F-4D97-AF65-F5344CB8AC3E}">
        <p14:creationId xmlns:p14="http://schemas.microsoft.com/office/powerpoint/2010/main" val="1649517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solidFill>
          <a:schemeClr val="bg1"/>
        </a:solidFill>
        <a:effectLst/>
      </p:bgPr>
    </p:bg>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2BD009E0-D265-0B4B-8FCA-D4EF994EB27B}"/>
              </a:ext>
            </a:extLst>
          </p:cNvPr>
          <p:cNvSpPr/>
          <p:nvPr userDrawn="1"/>
        </p:nvSpPr>
        <p:spPr>
          <a:xfrm>
            <a:off x="2495708" y="4313027"/>
            <a:ext cx="4152584" cy="369332"/>
          </a:xfrm>
          <a:prstGeom prst="rect">
            <a:avLst/>
          </a:prstGeom>
        </p:spPr>
        <p:txBody>
          <a:bodyPr wrap="square">
            <a:spAutoFit/>
          </a:bodyPr>
          <a:lstStyle/>
          <a:p>
            <a:pPr algn="ctr"/>
            <a:r>
              <a:rPr lang="it-IT" sz="900" dirty="0">
                <a:latin typeface="+mj-lt"/>
                <a:ea typeface="Cambria" panose="02040503050406030204" pitchFamily="18" charset="0"/>
                <a:cs typeface="Calibri" panose="020F0502020204030204" pitchFamily="34" charset="0"/>
              </a:rPr>
              <a:t>Un servizio di aggiornamento scientifico</a:t>
            </a:r>
            <a:br>
              <a:rPr lang="it-IT" sz="900" dirty="0">
                <a:latin typeface="+mj-lt"/>
                <a:ea typeface="Cambria" panose="02040503050406030204" pitchFamily="18" charset="0"/>
                <a:cs typeface="Calibri" panose="020F0502020204030204" pitchFamily="34" charset="0"/>
              </a:rPr>
            </a:br>
            <a:r>
              <a:rPr lang="it-IT" sz="900" dirty="0">
                <a:latin typeface="+mj-lt"/>
                <a:ea typeface="Cambria" panose="02040503050406030204" pitchFamily="18" charset="0"/>
                <a:cs typeface="Calibri" panose="020F0502020204030204" pitchFamily="34" charset="0"/>
              </a:rPr>
              <a:t>realizzato con un contributo educazionale non condizionante di</a:t>
            </a:r>
            <a:endParaRPr lang="it-IT" sz="900" dirty="0">
              <a:effectLst/>
              <a:latin typeface="+mj-lt"/>
              <a:ea typeface="Cambria" panose="02040503050406030204" pitchFamily="18" charset="0"/>
              <a:cs typeface="Times New Roman" panose="02020603050405020304" pitchFamily="18" charset="0"/>
            </a:endParaRPr>
          </a:p>
        </p:txBody>
      </p:sp>
      <p:sp>
        <p:nvSpPr>
          <p:cNvPr id="9" name="Rettangolo 8">
            <a:extLst>
              <a:ext uri="{FF2B5EF4-FFF2-40B4-BE49-F238E27FC236}">
                <a16:creationId xmlns:a16="http://schemas.microsoft.com/office/drawing/2014/main" id="{3DE552B8-F3E9-1743-83FF-793FFE19D42B}"/>
              </a:ext>
            </a:extLst>
          </p:cNvPr>
          <p:cNvSpPr/>
          <p:nvPr userDrawn="1"/>
        </p:nvSpPr>
        <p:spPr>
          <a:xfrm>
            <a:off x="0" y="4257825"/>
            <a:ext cx="9144000" cy="54333"/>
          </a:xfrm>
          <a:prstGeom prst="rect">
            <a:avLst/>
          </a:prstGeom>
          <a:solidFill>
            <a:srgbClr val="97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50BCE9BA-35DF-95FE-AB57-7D27306C53D1}"/>
              </a:ext>
            </a:extLst>
          </p:cNvPr>
          <p:cNvPicPr>
            <a:picLocks noChangeAspect="1"/>
          </p:cNvPicPr>
          <p:nvPr userDrawn="1"/>
        </p:nvPicPr>
        <p:blipFill rotWithShape="1">
          <a:blip r:embed="rId2"/>
          <a:srcRect l="9206" t="18880" r="6580" b="17314"/>
          <a:stretch/>
        </p:blipFill>
        <p:spPr>
          <a:xfrm>
            <a:off x="3918941" y="4630989"/>
            <a:ext cx="1306119" cy="396968"/>
          </a:xfrm>
          <a:prstGeom prst="rect">
            <a:avLst/>
          </a:prstGeom>
        </p:spPr>
      </p:pic>
      <p:sp>
        <p:nvSpPr>
          <p:cNvPr id="12" name="Rettangolo 11">
            <a:extLst>
              <a:ext uri="{FF2B5EF4-FFF2-40B4-BE49-F238E27FC236}">
                <a16:creationId xmlns:a16="http://schemas.microsoft.com/office/drawing/2014/main" id="{68B635E8-5CC7-8D41-ADD5-A895ECB7744D}"/>
              </a:ext>
            </a:extLst>
          </p:cNvPr>
          <p:cNvSpPr/>
          <p:nvPr userDrawn="1"/>
        </p:nvSpPr>
        <p:spPr>
          <a:xfrm>
            <a:off x="938026" y="1192696"/>
            <a:ext cx="979721" cy="248479"/>
          </a:xfrm>
          <a:prstGeom prst="rect">
            <a:avLst/>
          </a:prstGeom>
          <a:solidFill>
            <a:srgbClr val="97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descr="Immagine che contiene testo&#10;&#10;Descrizione generata automaticamente">
            <a:extLst>
              <a:ext uri="{FF2B5EF4-FFF2-40B4-BE49-F238E27FC236}">
                <a16:creationId xmlns:a16="http://schemas.microsoft.com/office/drawing/2014/main" id="{B0224E9A-D2AE-8889-9BF6-BCD012EDA612}"/>
              </a:ext>
            </a:extLst>
          </p:cNvPr>
          <p:cNvPicPr>
            <a:picLocks noChangeAspect="1"/>
          </p:cNvPicPr>
          <p:nvPr userDrawn="1"/>
        </p:nvPicPr>
        <p:blipFill>
          <a:blip r:embed="rId3"/>
          <a:stretch>
            <a:fillRect/>
          </a:stretch>
        </p:blipFill>
        <p:spPr>
          <a:xfrm>
            <a:off x="0" y="0"/>
            <a:ext cx="9153094" cy="1802015"/>
          </a:xfrm>
          <a:prstGeom prst="rect">
            <a:avLst/>
          </a:prstGeom>
        </p:spPr>
      </p:pic>
      <p:sp>
        <p:nvSpPr>
          <p:cNvPr id="4" name="Triangolo 3">
            <a:extLst>
              <a:ext uri="{FF2B5EF4-FFF2-40B4-BE49-F238E27FC236}">
                <a16:creationId xmlns:a16="http://schemas.microsoft.com/office/drawing/2014/main" id="{A509DD4A-9B79-F6FE-71DC-295AB08C0E96}"/>
              </a:ext>
            </a:extLst>
          </p:cNvPr>
          <p:cNvSpPr/>
          <p:nvPr userDrawn="1"/>
        </p:nvSpPr>
        <p:spPr>
          <a:xfrm>
            <a:off x="4269850" y="1616916"/>
            <a:ext cx="604300" cy="18553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FBB7CCB5-3A9D-4DD3-6649-2F107215EE9A}"/>
              </a:ext>
            </a:extLst>
          </p:cNvPr>
          <p:cNvPicPr>
            <a:picLocks noChangeAspect="1"/>
          </p:cNvPicPr>
          <p:nvPr userDrawn="1"/>
        </p:nvPicPr>
        <p:blipFill>
          <a:blip r:embed="rId4"/>
          <a:stretch>
            <a:fillRect/>
          </a:stretch>
        </p:blipFill>
        <p:spPr>
          <a:xfrm>
            <a:off x="3825170" y="1868367"/>
            <a:ext cx="1493660" cy="281317"/>
          </a:xfrm>
          <a:prstGeom prst="rect">
            <a:avLst/>
          </a:prstGeom>
        </p:spPr>
      </p:pic>
      <p:pic>
        <p:nvPicPr>
          <p:cNvPr id="10" name="Immagine 9" descr="Immagine che contiene testo, segnale&#10;&#10;Descrizione generata automaticamente">
            <a:extLst>
              <a:ext uri="{FF2B5EF4-FFF2-40B4-BE49-F238E27FC236}">
                <a16:creationId xmlns:a16="http://schemas.microsoft.com/office/drawing/2014/main" id="{436A7F57-D513-8AB3-3330-48CCC642C8F7}"/>
              </a:ext>
            </a:extLst>
          </p:cNvPr>
          <p:cNvPicPr>
            <a:picLocks noChangeAspect="1"/>
          </p:cNvPicPr>
          <p:nvPr userDrawn="1"/>
        </p:nvPicPr>
        <p:blipFill>
          <a:blip r:embed="rId5"/>
          <a:stretch>
            <a:fillRect/>
          </a:stretch>
        </p:blipFill>
        <p:spPr>
          <a:xfrm>
            <a:off x="2241550" y="2411946"/>
            <a:ext cx="4660900" cy="1676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titolo">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359" y="2595892"/>
            <a:ext cx="7796720" cy="401934"/>
          </a:xfrm>
        </p:spPr>
        <p:txBody>
          <a:bodyPr>
            <a:noAutofit/>
          </a:bodyPr>
          <a:lstStyle>
            <a:lvl1pPr marL="0" indent="0" algn="ctr">
              <a:buNone/>
              <a:defRPr sz="2400">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9" name="Rettangolo 8">
            <a:extLst>
              <a:ext uri="{FF2B5EF4-FFF2-40B4-BE49-F238E27FC236}">
                <a16:creationId xmlns:a16="http://schemas.microsoft.com/office/drawing/2014/main" id="{D5029C74-8FA8-8645-B96F-3E4AABC53F53}"/>
              </a:ext>
            </a:extLst>
          </p:cNvPr>
          <p:cNvSpPr/>
          <p:nvPr userDrawn="1"/>
        </p:nvSpPr>
        <p:spPr>
          <a:xfrm>
            <a:off x="-9427" y="4922524"/>
            <a:ext cx="9180000" cy="252000"/>
          </a:xfrm>
          <a:prstGeom prst="rect">
            <a:avLst/>
          </a:prstGeom>
          <a:solidFill>
            <a:srgbClr val="97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Immagine 9">
            <a:extLst>
              <a:ext uri="{FF2B5EF4-FFF2-40B4-BE49-F238E27FC236}">
                <a16:creationId xmlns:a16="http://schemas.microsoft.com/office/drawing/2014/main" id="{070EBCEE-B5E3-4644-960A-A6AC416C6D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11" name="Rettangolo 10">
            <a:extLst>
              <a:ext uri="{FF2B5EF4-FFF2-40B4-BE49-F238E27FC236}">
                <a16:creationId xmlns:a16="http://schemas.microsoft.com/office/drawing/2014/main" id="{F1E87B41-3501-1743-BD32-D43DE7453B3B}"/>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4" name="Immagine 3">
            <a:extLst>
              <a:ext uri="{FF2B5EF4-FFF2-40B4-BE49-F238E27FC236}">
                <a16:creationId xmlns:a16="http://schemas.microsoft.com/office/drawing/2014/main" id="{B4A0DBD3-2D76-61A3-83C2-802067C35210}"/>
              </a:ext>
            </a:extLst>
          </p:cNvPr>
          <p:cNvPicPr>
            <a:picLocks noChangeAspect="1"/>
          </p:cNvPicPr>
          <p:nvPr userDrawn="1"/>
        </p:nvPicPr>
        <p:blipFill>
          <a:blip r:embed="rId3"/>
          <a:srcRect/>
          <a:stretch/>
        </p:blipFill>
        <p:spPr>
          <a:xfrm>
            <a:off x="3744568" y="272398"/>
            <a:ext cx="1654865" cy="311678"/>
          </a:xfrm>
          <a:prstGeom prst="rect">
            <a:avLst/>
          </a:prstGeom>
        </p:spPr>
      </p:pic>
      <p:pic>
        <p:nvPicPr>
          <p:cNvPr id="5" name="Immagine 4">
            <a:extLst>
              <a:ext uri="{FF2B5EF4-FFF2-40B4-BE49-F238E27FC236}">
                <a16:creationId xmlns:a16="http://schemas.microsoft.com/office/drawing/2014/main" id="{746797D3-B613-8A97-22B1-00D525CA57D6}"/>
              </a:ext>
            </a:extLst>
          </p:cNvPr>
          <p:cNvPicPr>
            <a:picLocks noChangeAspect="1"/>
          </p:cNvPicPr>
          <p:nvPr userDrawn="1"/>
        </p:nvPicPr>
        <p:blipFill rotWithShape="1">
          <a:blip r:embed="rId4"/>
          <a:srcRect b="86286"/>
          <a:stretch/>
        </p:blipFill>
        <p:spPr>
          <a:xfrm>
            <a:off x="-85481" y="-33115"/>
            <a:ext cx="9314963" cy="252001"/>
          </a:xfrm>
          <a:prstGeom prst="rect">
            <a:avLst/>
          </a:prstGeom>
        </p:spPr>
      </p:pic>
      <p:pic>
        <p:nvPicPr>
          <p:cNvPr id="8" name="Immagine 7" descr="Immagine che contiene fiore, pianta, grafica vettoriale&#10;&#10;Descrizione generata automaticamente">
            <a:extLst>
              <a:ext uri="{FF2B5EF4-FFF2-40B4-BE49-F238E27FC236}">
                <a16:creationId xmlns:a16="http://schemas.microsoft.com/office/drawing/2014/main" id="{7254C90C-CA36-F7E4-182C-CE801946A69C}"/>
              </a:ext>
            </a:extLst>
          </p:cNvPr>
          <p:cNvPicPr>
            <a:picLocks noChangeAspect="1"/>
          </p:cNvPicPr>
          <p:nvPr userDrawn="1"/>
        </p:nvPicPr>
        <p:blipFill rotWithShape="1">
          <a:blip r:embed="rId5"/>
          <a:srcRect l="13220"/>
          <a:stretch/>
        </p:blipFill>
        <p:spPr>
          <a:xfrm>
            <a:off x="4063116" y="551929"/>
            <a:ext cx="1017768" cy="827376"/>
          </a:xfrm>
          <a:prstGeom prst="rect">
            <a:avLst/>
          </a:prstGeom>
        </p:spPr>
      </p:pic>
      <p:pic>
        <p:nvPicPr>
          <p:cNvPr id="2" name="Immagine 1">
            <a:extLst>
              <a:ext uri="{FF2B5EF4-FFF2-40B4-BE49-F238E27FC236}">
                <a16:creationId xmlns:a16="http://schemas.microsoft.com/office/drawing/2014/main" id="{736498A3-5ACF-751E-EA7A-9BB931E4631B}"/>
              </a:ext>
            </a:extLst>
          </p:cNvPr>
          <p:cNvPicPr>
            <a:picLocks noChangeAspect="1"/>
          </p:cNvPicPr>
          <p:nvPr userDrawn="1"/>
        </p:nvPicPr>
        <p:blipFill rotWithShape="1">
          <a:blip r:embed="rId6"/>
          <a:srcRect l="7563" t="-18467" r="1641"/>
          <a:stretch/>
        </p:blipFill>
        <p:spPr>
          <a:xfrm>
            <a:off x="3077155" y="1315031"/>
            <a:ext cx="2989690" cy="257479"/>
          </a:xfrm>
          <a:prstGeom prst="rect">
            <a:avLst/>
          </a:prstGeom>
        </p:spPr>
      </p:pic>
    </p:spTree>
    <p:extLst>
      <p:ext uri="{BB962C8B-B14F-4D97-AF65-F5344CB8AC3E}">
        <p14:creationId xmlns:p14="http://schemas.microsoft.com/office/powerpoint/2010/main" val="111094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A2203DD-56AB-F3DA-AFDB-64BB95FAE8F3}"/>
              </a:ext>
            </a:extLst>
          </p:cNvPr>
          <p:cNvPicPr>
            <a:picLocks noChangeAspect="1"/>
          </p:cNvPicPr>
          <p:nvPr userDrawn="1"/>
        </p:nvPicPr>
        <p:blipFill rotWithShape="1">
          <a:blip r:embed="rId2"/>
          <a:srcRect b="86286"/>
          <a:stretch/>
        </p:blipFill>
        <p:spPr>
          <a:xfrm>
            <a:off x="-85481" y="4891499"/>
            <a:ext cx="9314963" cy="252001"/>
          </a:xfrm>
          <a:prstGeom prst="rect">
            <a:avLst/>
          </a:prstGeom>
        </p:spPr>
      </p:pic>
      <p:sp>
        <p:nvSpPr>
          <p:cNvPr id="3" name="Content Placeholder 2"/>
          <p:cNvSpPr>
            <a:spLocks noGrp="1"/>
          </p:cNvSpPr>
          <p:nvPr>
            <p:ph idx="1"/>
          </p:nvPr>
        </p:nvSpPr>
        <p:spPr>
          <a:xfrm>
            <a:off x="628650" y="1369218"/>
            <a:ext cx="7886700" cy="3263505"/>
          </a:xfrm>
        </p:spPr>
        <p:txBody>
          <a:bodyPr/>
          <a:lstStyle>
            <a:lvl1pPr>
              <a:buClr>
                <a:srgbClr val="A31944"/>
              </a:buClr>
              <a:defRPr sz="2000">
                <a:latin typeface="Calibri" panose="020F0502020204030204" pitchFamily="34" charset="0"/>
                <a:cs typeface="Calibri" panose="020F0502020204030204" pitchFamily="34" charset="0"/>
              </a:defRPr>
            </a:lvl1pPr>
            <a:lvl2pPr>
              <a:buClr>
                <a:srgbClr val="A31944"/>
              </a:buClr>
              <a:defRPr sz="1700">
                <a:latin typeface="Calibri" panose="020F0502020204030204" pitchFamily="34" charset="0"/>
                <a:cs typeface="Calibri" panose="020F0502020204030204" pitchFamily="34" charset="0"/>
              </a:defRPr>
            </a:lvl2pPr>
            <a:lvl3pPr>
              <a:buClr>
                <a:srgbClr val="A31944"/>
              </a:buClr>
              <a:defRPr sz="1400">
                <a:latin typeface="Calibri" panose="020F0502020204030204" pitchFamily="34" charset="0"/>
                <a:cs typeface="Calibri" panose="020F0502020204030204" pitchFamily="34" charset="0"/>
              </a:defRPr>
            </a:lvl3pPr>
            <a:lvl4pPr>
              <a:buClr>
                <a:srgbClr val="A31944"/>
              </a:buClr>
              <a:defRPr sz="1100">
                <a:latin typeface="Calibri" panose="020F0502020204030204" pitchFamily="34" charset="0"/>
                <a:cs typeface="Calibri" panose="020F0502020204030204" pitchFamily="34" charset="0"/>
              </a:defRPr>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pic>
        <p:nvPicPr>
          <p:cNvPr id="22" name="Immagine 21">
            <a:extLst>
              <a:ext uri="{FF2B5EF4-FFF2-40B4-BE49-F238E27FC236}">
                <a16:creationId xmlns:a16="http://schemas.microsoft.com/office/drawing/2014/main" id="{A25DD1E9-603A-F244-BDF0-DB9FE5653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23" name="Rettangolo 22">
            <a:extLst>
              <a:ext uri="{FF2B5EF4-FFF2-40B4-BE49-F238E27FC236}">
                <a16:creationId xmlns:a16="http://schemas.microsoft.com/office/drawing/2014/main" id="{2305A19E-AB4B-374B-B09E-7E1FD05D3999}"/>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5" name="Immagine 4">
            <a:extLst>
              <a:ext uri="{FF2B5EF4-FFF2-40B4-BE49-F238E27FC236}">
                <a16:creationId xmlns:a16="http://schemas.microsoft.com/office/drawing/2014/main" id="{6DC40AC1-91AF-6A7D-E7F3-A4E1AB79A8E2}"/>
              </a:ext>
            </a:extLst>
          </p:cNvPr>
          <p:cNvPicPr>
            <a:picLocks noChangeAspect="1"/>
          </p:cNvPicPr>
          <p:nvPr userDrawn="1"/>
        </p:nvPicPr>
        <p:blipFill>
          <a:blip r:embed="rId4"/>
          <a:stretch>
            <a:fillRect/>
          </a:stretch>
        </p:blipFill>
        <p:spPr>
          <a:xfrm>
            <a:off x="757478" y="55436"/>
            <a:ext cx="897344" cy="176401"/>
          </a:xfrm>
          <a:prstGeom prst="rect">
            <a:avLst/>
          </a:prstGeom>
        </p:spPr>
      </p:pic>
      <p:pic>
        <p:nvPicPr>
          <p:cNvPr id="4" name="Immagine 3" descr="Immagine che contiene fiore, pianta, grafica vettoriale&#10;&#10;Descrizione generata automaticamente">
            <a:extLst>
              <a:ext uri="{FF2B5EF4-FFF2-40B4-BE49-F238E27FC236}">
                <a16:creationId xmlns:a16="http://schemas.microsoft.com/office/drawing/2014/main" id="{99A41C38-E876-C46C-B55A-16689BC85770}"/>
              </a:ext>
            </a:extLst>
          </p:cNvPr>
          <p:cNvPicPr>
            <a:picLocks noChangeAspect="1"/>
          </p:cNvPicPr>
          <p:nvPr userDrawn="1"/>
        </p:nvPicPr>
        <p:blipFill rotWithShape="1">
          <a:blip r:embed="rId5"/>
          <a:srcRect l="13220"/>
          <a:stretch/>
        </p:blipFill>
        <p:spPr>
          <a:xfrm rot="10627745">
            <a:off x="12372" y="15383"/>
            <a:ext cx="627021" cy="509725"/>
          </a:xfrm>
          <a:prstGeom prst="rect">
            <a:avLst/>
          </a:prstGeom>
        </p:spPr>
      </p:pic>
      <p:pic>
        <p:nvPicPr>
          <p:cNvPr id="10" name="Immagine 9">
            <a:extLst>
              <a:ext uri="{FF2B5EF4-FFF2-40B4-BE49-F238E27FC236}">
                <a16:creationId xmlns:a16="http://schemas.microsoft.com/office/drawing/2014/main" id="{3478D143-A5EC-2EEC-A481-24C7A1168D78}"/>
              </a:ext>
            </a:extLst>
          </p:cNvPr>
          <p:cNvPicPr>
            <a:picLocks noChangeAspect="1"/>
          </p:cNvPicPr>
          <p:nvPr userDrawn="1"/>
        </p:nvPicPr>
        <p:blipFill>
          <a:blip r:embed="rId6"/>
          <a:stretch>
            <a:fillRect/>
          </a:stretch>
        </p:blipFill>
        <p:spPr>
          <a:xfrm>
            <a:off x="5356607" y="69721"/>
            <a:ext cx="3222685" cy="2127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p:txBody>
      </p:sp>
      <p:sp>
        <p:nvSpPr>
          <p:cNvPr id="2" name="Title Placeholder 1"/>
          <p:cNvSpPr>
            <a:spLocks noGrp="1"/>
          </p:cNvSpPr>
          <p:nvPr>
            <p:ph type="title"/>
          </p:nvPr>
        </p:nvSpPr>
        <p:spPr>
          <a:xfrm>
            <a:off x="628650" y="510776"/>
            <a:ext cx="7886700" cy="757239"/>
          </a:xfrm>
          <a:prstGeom prst="rect">
            <a:avLst/>
          </a:prstGeom>
        </p:spPr>
        <p:txBody>
          <a:bodyPr vert="horz" lIns="91440" tIns="45720" rIns="91440" bIns="45720" rtlCol="0" anchor="ctr">
            <a:noAutofit/>
          </a:bodyPr>
          <a:lstStyle/>
          <a:p>
            <a:r>
              <a:rPr lang="it-IT" dirty="0"/>
              <a:t>Fare clic per modificare lo stile del titolo dello schema</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5" r:id="rId4"/>
  </p:sldLayoutIdLst>
  <p:txStyles>
    <p:titleStyle>
      <a:lvl1pPr algn="l" defTabSz="6858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Clr>
          <a:srgbClr val="0376AF"/>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rgbClr val="0376AF"/>
        </a:buClr>
        <a:buFont typeface="Wingdings"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rgbClr val="0376AF"/>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ascopubs.org/doi/full/10.1200/JCO.2017.75.6155"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clinicaltrials.gov/ct2/show/NCT02246621"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80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22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E51CED3C-E2B4-9943-B421-A6176C2DCD17}"/>
              </a:ext>
            </a:extLst>
          </p:cNvPr>
          <p:cNvSpPr>
            <a:spLocks noGrp="1"/>
          </p:cNvSpPr>
          <p:nvPr>
            <p:ph type="subTitle" idx="1"/>
          </p:nvPr>
        </p:nvSpPr>
        <p:spPr>
          <a:xfrm>
            <a:off x="0" y="1880079"/>
            <a:ext cx="9144000" cy="2281727"/>
          </a:xfrm>
        </p:spPr>
        <p:txBody>
          <a:bodyPr>
            <a:normAutofit/>
          </a:bodyPr>
          <a:lstStyle/>
          <a:p>
            <a:pPr>
              <a:spcBef>
                <a:spcPts val="0"/>
              </a:spcBef>
            </a:pPr>
            <a:r>
              <a:rPr lang="it-IT" dirty="0"/>
              <a:t>MONARCH 3:</a:t>
            </a:r>
            <a:br>
              <a:rPr lang="it-IT" dirty="0"/>
            </a:br>
            <a:r>
              <a:rPr lang="it-IT" dirty="0"/>
              <a:t>risultati </a:t>
            </a:r>
            <a:r>
              <a:rPr lang="it-IT" i="1" dirty="0"/>
              <a:t>ad interim </a:t>
            </a:r>
            <a:r>
              <a:rPr lang="it-IT" dirty="0"/>
              <a:t>di sopravvivenza globale</a:t>
            </a:r>
            <a:br>
              <a:rPr lang="it-IT" dirty="0"/>
            </a:br>
            <a:r>
              <a:rPr lang="it-IT" dirty="0"/>
              <a:t>per la combinazione di abemaciclib</a:t>
            </a:r>
            <a:br>
              <a:rPr lang="it-IT" dirty="0"/>
            </a:br>
            <a:r>
              <a:rPr lang="it-IT" dirty="0"/>
              <a:t>con un inibitore delle aromatasi non steroideo</a:t>
            </a:r>
            <a:br>
              <a:rPr lang="it-IT" dirty="0"/>
            </a:br>
            <a:r>
              <a:rPr lang="it-IT" dirty="0"/>
              <a:t>in pazienti con carcinoma mammario avanzato HR+/HER2-</a:t>
            </a:r>
          </a:p>
        </p:txBody>
      </p:sp>
      <p:sp>
        <p:nvSpPr>
          <p:cNvPr id="3" name="Rettangolo 2">
            <a:extLst>
              <a:ext uri="{FF2B5EF4-FFF2-40B4-BE49-F238E27FC236}">
                <a16:creationId xmlns:a16="http://schemas.microsoft.com/office/drawing/2014/main" id="{64FB0BFB-F32D-6745-A2C5-59BD71B7DD8F}"/>
              </a:ext>
            </a:extLst>
          </p:cNvPr>
          <p:cNvSpPr/>
          <p:nvPr/>
        </p:nvSpPr>
        <p:spPr>
          <a:xfrm>
            <a:off x="0" y="4108861"/>
            <a:ext cx="9143999" cy="584775"/>
          </a:xfrm>
          <a:prstGeom prst="rect">
            <a:avLst/>
          </a:prstGeom>
        </p:spPr>
        <p:txBody>
          <a:bodyPr wrap="square">
            <a:spAutoFit/>
          </a:bodyPr>
          <a:lstStyle/>
          <a:p>
            <a:pPr algn="ctr"/>
            <a:r>
              <a:rPr lang="it-IT" sz="1800" dirty="0">
                <a:effectLst/>
                <a:ea typeface="Calibri" panose="020F0502020204030204" pitchFamily="34" charset="0"/>
              </a:rPr>
              <a:t>Presentato da: </a:t>
            </a:r>
            <a:r>
              <a:rPr lang="it-IT" sz="1800" b="1" dirty="0">
                <a:effectLst/>
                <a:ea typeface="Calibri" panose="020F0502020204030204" pitchFamily="34" charset="0"/>
              </a:rPr>
              <a:t>Matthew P. </a:t>
            </a:r>
            <a:r>
              <a:rPr lang="it-IT" sz="1800" b="1" dirty="0" err="1">
                <a:effectLst/>
                <a:ea typeface="Calibri" panose="020F0502020204030204" pitchFamily="34" charset="0"/>
              </a:rPr>
              <a:t>Goetz</a:t>
            </a:r>
            <a:r>
              <a:rPr lang="it-IT" sz="1800" dirty="0">
                <a:effectLst/>
                <a:ea typeface="Calibri" panose="020F0502020204030204" pitchFamily="34" charset="0"/>
              </a:rPr>
              <a:t>*, et al.</a:t>
            </a:r>
            <a:endParaRPr lang="it-IT" sz="1800" dirty="0">
              <a:effectLst/>
              <a:ea typeface="Times New Roman" panose="02020603050405020304" pitchFamily="18" charset="0"/>
            </a:endParaRPr>
          </a:p>
          <a:p>
            <a:pPr algn="ctr"/>
            <a:r>
              <a:rPr lang="en-US" sz="1400" dirty="0">
                <a:solidFill>
                  <a:srgbClr val="000000"/>
                </a:solidFill>
                <a:effectLst/>
                <a:latin typeface="Calibri" panose="020F0502020204030204" pitchFamily="34" charset="0"/>
                <a:ea typeface="Calibri" panose="020F0502020204030204" pitchFamily="34" charset="0"/>
              </a:rPr>
              <a:t>*Department of Oncology, Mayo Clinic, Rochester, NY, USA</a:t>
            </a:r>
            <a:endParaRPr lang="it-IT"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303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3EC0749-7153-DE41-BD62-C28361497CE0}"/>
              </a:ext>
            </a:extLst>
          </p:cNvPr>
          <p:cNvSpPr>
            <a:spLocks noGrp="1"/>
          </p:cNvSpPr>
          <p:nvPr>
            <p:ph idx="1"/>
          </p:nvPr>
        </p:nvSpPr>
        <p:spPr>
          <a:xfrm>
            <a:off x="628650" y="1369218"/>
            <a:ext cx="8173518" cy="3348062"/>
          </a:xfrm>
        </p:spPr>
        <p:txBody>
          <a:bodyPr>
            <a:normAutofit lnSpcReduction="10000"/>
          </a:bodyPr>
          <a:lstStyle/>
          <a:p>
            <a:pPr>
              <a:lnSpc>
                <a:spcPct val="120000"/>
              </a:lnSpc>
            </a:pPr>
            <a:r>
              <a:rPr lang="it-IT" sz="1400" dirty="0"/>
              <a:t>MONARCH 3 è uno studio randomizzato, in doppio cieco, di fase III, che ha arruolato pazienti in post-menopausa con carcinoma mammario avanzato HR+/HER2-, naïve al trattamento, assegnandole a ricevere abemaciclib + anastrozolo/letrozolo o placebo + la stessa terapia endocrina.</a:t>
            </a:r>
          </a:p>
          <a:p>
            <a:pPr>
              <a:lnSpc>
                <a:spcPct val="120000"/>
              </a:lnSpc>
            </a:pPr>
            <a:r>
              <a:rPr lang="it-IT" sz="1400" dirty="0"/>
              <a:t>Lo studio ha dimostrato un beneficio robusto in sopravvivenza libera da progressione (PFS) (endpoint primario) nel braccio sperimentale, risultato che ha portato all’approvazione regolatoria globale di abemaciclib. In questa sede, vengono presentati i risultati di sopravvivenza globale (OS) emersi dalla seconda analisi </a:t>
            </a:r>
            <a:r>
              <a:rPr lang="it-IT" sz="1400" i="1" dirty="0"/>
              <a:t>ad interim </a:t>
            </a:r>
            <a:r>
              <a:rPr lang="it-IT" sz="1400" dirty="0"/>
              <a:t>dello studio.</a:t>
            </a:r>
          </a:p>
          <a:p>
            <a:pPr>
              <a:lnSpc>
                <a:spcPct val="120000"/>
              </a:lnSpc>
            </a:pPr>
            <a:r>
              <a:rPr lang="it-IT" sz="1400" dirty="0"/>
              <a:t>Dopo un follow-up mediano (m) di quasi 6 anni, l’OS è risultata superiore nel braccio abemaciclib, tanto nella popolazione</a:t>
            </a:r>
            <a:r>
              <a:rPr lang="it-IT" sz="1400" i="1" dirty="0"/>
              <a:t> </a:t>
            </a:r>
            <a:r>
              <a:rPr lang="it-IT" sz="1400" i="1" dirty="0" err="1"/>
              <a:t>intent</a:t>
            </a:r>
            <a:r>
              <a:rPr lang="it-IT" sz="1400" i="1" dirty="0"/>
              <a:t>-to-</a:t>
            </a:r>
            <a:r>
              <a:rPr lang="it-IT" sz="1400" i="1" dirty="0" err="1"/>
              <a:t>treat</a:t>
            </a:r>
            <a:r>
              <a:rPr lang="it-IT" sz="1400" i="1" dirty="0"/>
              <a:t> </a:t>
            </a:r>
            <a:r>
              <a:rPr lang="it-IT" sz="1400" dirty="0"/>
              <a:t>(</a:t>
            </a:r>
            <a:r>
              <a:rPr lang="it-IT" sz="1400" dirty="0" err="1"/>
              <a:t>mOS</a:t>
            </a:r>
            <a:r>
              <a:rPr lang="it-IT" sz="1400" dirty="0"/>
              <a:t> di 67,1 vs 54,5 mesi, guadagno assoluto di circa 1 anno) quanto nel sottogruppo con malattia viscerale (</a:t>
            </a:r>
            <a:r>
              <a:rPr lang="it-IT" sz="1400" dirty="0" err="1"/>
              <a:t>mOS</a:t>
            </a:r>
            <a:r>
              <a:rPr lang="it-IT" sz="1400" dirty="0"/>
              <a:t> di 65,1 vs 48,8 mesi), sebbene in entrambi i casi non siano state superate le soglie per la definizione formale di significatività statistica. L’aggiunta di abemaciclib all’inibitore </a:t>
            </a:r>
            <a:r>
              <a:rPr lang="it-IT" sz="1400" dirty="0" err="1"/>
              <a:t>aromatasico</a:t>
            </a:r>
            <a:r>
              <a:rPr lang="it-IT" sz="1400" dirty="0"/>
              <a:t> ha inoltre posticipato l’inizio della chemioterapia di oltre 16 mesi.</a:t>
            </a:r>
          </a:p>
        </p:txBody>
      </p:sp>
      <p:sp>
        <p:nvSpPr>
          <p:cNvPr id="3" name="Titolo 2">
            <a:extLst>
              <a:ext uri="{FF2B5EF4-FFF2-40B4-BE49-F238E27FC236}">
                <a16:creationId xmlns:a16="http://schemas.microsoft.com/office/drawing/2014/main" id="{F25A7332-9A05-FF43-9909-628E27D21698}"/>
              </a:ext>
            </a:extLst>
          </p:cNvPr>
          <p:cNvSpPr>
            <a:spLocks noGrp="1"/>
          </p:cNvSpPr>
          <p:nvPr>
            <p:ph type="title"/>
          </p:nvPr>
        </p:nvSpPr>
        <p:spPr/>
        <p:txBody>
          <a:bodyPr/>
          <a:lstStyle/>
          <a:p>
            <a:r>
              <a:rPr lang="it-IT" dirty="0"/>
              <a:t>MESSAGGI CHIAVE</a:t>
            </a:r>
          </a:p>
        </p:txBody>
      </p:sp>
    </p:spTree>
    <p:extLst>
      <p:ext uri="{BB962C8B-B14F-4D97-AF65-F5344CB8AC3E}">
        <p14:creationId xmlns:p14="http://schemas.microsoft.com/office/powerpoint/2010/main" val="212455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3EC0749-7153-DE41-BD62-C28361497CE0}"/>
              </a:ext>
            </a:extLst>
          </p:cNvPr>
          <p:cNvSpPr>
            <a:spLocks noGrp="1"/>
          </p:cNvSpPr>
          <p:nvPr>
            <p:ph idx="1"/>
          </p:nvPr>
        </p:nvSpPr>
        <p:spPr>
          <a:xfrm>
            <a:off x="628650" y="1369218"/>
            <a:ext cx="8173518" cy="3348062"/>
          </a:xfrm>
        </p:spPr>
        <p:txBody>
          <a:bodyPr>
            <a:normAutofit/>
          </a:bodyPr>
          <a:lstStyle/>
          <a:p>
            <a:pPr>
              <a:lnSpc>
                <a:spcPct val="120000"/>
              </a:lnSpc>
            </a:pPr>
            <a:r>
              <a:rPr lang="it-IT" sz="1400" dirty="0"/>
              <a:t>L’analisi aggiornata della PFS ha confermato i risultati dell’analisi primaria, con una </a:t>
            </a:r>
            <a:r>
              <a:rPr lang="it-IT" sz="1400" dirty="0" err="1"/>
              <a:t>mPFS</a:t>
            </a:r>
            <a:r>
              <a:rPr lang="it-IT" sz="1400" dirty="0"/>
              <a:t> di circa 30 mesi nel braccio sperimentale, quasi doppia rispetto ai controlli, e una quota di pazienti libere da progressione a 5 anni del 25% circa (1 paziente su 4). Malgrado l’esposizione prolungata ad abemaciclib, non sono stati identificati nuovi segnali di sicurezza.</a:t>
            </a:r>
          </a:p>
          <a:p>
            <a:pPr>
              <a:lnSpc>
                <a:spcPct val="120000"/>
              </a:lnSpc>
            </a:pPr>
            <a:r>
              <a:rPr lang="it-IT" sz="1400" dirty="0"/>
              <a:t>Nel complesso, i dati di sopravvivenza stanno maturando favorevolmente; il follow-up è in corso e gli esiti dell’analisi finale sono attesi per il 2023.</a:t>
            </a:r>
          </a:p>
        </p:txBody>
      </p:sp>
      <p:sp>
        <p:nvSpPr>
          <p:cNvPr id="3" name="Titolo 2">
            <a:extLst>
              <a:ext uri="{FF2B5EF4-FFF2-40B4-BE49-F238E27FC236}">
                <a16:creationId xmlns:a16="http://schemas.microsoft.com/office/drawing/2014/main" id="{F25A7332-9A05-FF43-9909-628E27D21698}"/>
              </a:ext>
            </a:extLst>
          </p:cNvPr>
          <p:cNvSpPr>
            <a:spLocks noGrp="1"/>
          </p:cNvSpPr>
          <p:nvPr>
            <p:ph type="title"/>
          </p:nvPr>
        </p:nvSpPr>
        <p:spPr/>
        <p:txBody>
          <a:bodyPr/>
          <a:lstStyle/>
          <a:p>
            <a:r>
              <a:rPr lang="it-IT" dirty="0"/>
              <a:t>MESSAGGI CHIAVE</a:t>
            </a:r>
          </a:p>
        </p:txBody>
      </p:sp>
    </p:spTree>
    <p:extLst>
      <p:ext uri="{BB962C8B-B14F-4D97-AF65-F5344CB8AC3E}">
        <p14:creationId xmlns:p14="http://schemas.microsoft.com/office/powerpoint/2010/main" val="46014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13EE6C81-5CC4-39E0-D709-FB8E4F2988AD}"/>
              </a:ext>
            </a:extLst>
          </p:cNvPr>
          <p:cNvSpPr>
            <a:spLocks noGrp="1"/>
          </p:cNvSpPr>
          <p:nvPr>
            <p:ph idx="1"/>
          </p:nvPr>
        </p:nvSpPr>
        <p:spPr/>
        <p:txBody>
          <a:bodyPr>
            <a:normAutofit/>
          </a:bodyPr>
          <a:lstStyle/>
          <a:p>
            <a:pPr marL="0" indent="0">
              <a:buNone/>
            </a:pPr>
            <a:r>
              <a:rPr lang="it-IT" sz="1600" i="1" dirty="0">
                <a:effectLst/>
                <a:latin typeface="Calibri" panose="020F0502020204030204" pitchFamily="34" charset="0"/>
                <a:ea typeface="Calibri" panose="020F0502020204030204" pitchFamily="34" charset="0"/>
              </a:rPr>
              <a:t>Come è stato condotto questo studio?</a:t>
            </a:r>
            <a:endParaRPr lang="it-IT" sz="1600" dirty="0">
              <a:effectLst/>
              <a:latin typeface="Times New Roman" panose="02020603050405020304" pitchFamily="18" charset="0"/>
              <a:ea typeface="Times New Roman" panose="02020603050405020304" pitchFamily="18" charset="0"/>
            </a:endParaRPr>
          </a:p>
          <a:p>
            <a:r>
              <a:rPr lang="it-IT" sz="1400" u="none" strike="noStrike" dirty="0">
                <a:effectLst/>
                <a:latin typeface="Calibri" panose="020F0502020204030204" pitchFamily="34" charset="0"/>
                <a:ea typeface="Calibri" panose="020F0502020204030204" pitchFamily="34" charset="0"/>
              </a:rPr>
              <a:t>MONARCH 3 è uno studio randomizzato, in doppio cieco, controllato con placebo, di fase III sulla combinazione di abemaciclib o placebo + NSAI (rapporto di allocazione, 2:1).</a:t>
            </a:r>
            <a:endParaRPr lang="it-IT" sz="1400" u="none" strike="noStrike" dirty="0">
              <a:effectLst/>
              <a:latin typeface="Times New Roman" panose="02020603050405020304" pitchFamily="18" charset="0"/>
              <a:ea typeface="Times New Roman" panose="02020603050405020304" pitchFamily="18" charset="0"/>
            </a:endParaRPr>
          </a:p>
          <a:p>
            <a:r>
              <a:rPr lang="it-IT" sz="1400" u="none" strike="noStrike" dirty="0">
                <a:effectLst/>
                <a:latin typeface="Calibri" panose="020F0502020204030204" pitchFamily="34" charset="0"/>
                <a:ea typeface="Calibri" panose="020F0502020204030204" pitchFamily="34" charset="0"/>
              </a:rPr>
              <a:t>I dettagli dello studio, compresi i risultati dell’endpoint primario di PFS, sono stati oggetto di una precedente pubblicazione (</a:t>
            </a:r>
            <a:r>
              <a:rPr lang="it-IT" sz="1400" u="none" strike="noStrike" dirty="0" err="1">
                <a:solidFill>
                  <a:srgbClr val="0432FF"/>
                </a:solidFill>
                <a:effectLst/>
                <a:latin typeface="Calibri" panose="020F0502020204030204" pitchFamily="34" charset="0"/>
                <a:ea typeface="Calibri" panose="020F0502020204030204" pitchFamily="34" charset="0"/>
                <a:hlinkClick r:id="rId2"/>
              </a:rPr>
              <a:t>Goetz</a:t>
            </a:r>
            <a:r>
              <a:rPr lang="it-IT" sz="1400" u="none" strike="noStrike" dirty="0">
                <a:solidFill>
                  <a:srgbClr val="0432FF"/>
                </a:solidFill>
                <a:effectLst/>
                <a:latin typeface="Calibri" panose="020F0502020204030204" pitchFamily="34" charset="0"/>
                <a:ea typeface="Calibri" panose="020F0502020204030204" pitchFamily="34" charset="0"/>
                <a:hlinkClick r:id="rId2"/>
              </a:rPr>
              <a:t> et al. JCO 2017</a:t>
            </a:r>
            <a:r>
              <a:rPr lang="it-IT" sz="1400" u="none" strike="noStrike" dirty="0">
                <a:effectLst/>
                <a:latin typeface="Calibri" panose="020F0502020204030204" pitchFamily="34" charset="0"/>
                <a:ea typeface="Calibri" panose="020F0502020204030204" pitchFamily="34" charset="0"/>
              </a:rPr>
              <a:t>).</a:t>
            </a:r>
            <a:endParaRPr lang="it-IT" sz="1400" u="none" strike="noStrike" dirty="0">
              <a:effectLst/>
              <a:latin typeface="Times New Roman" panose="02020603050405020304" pitchFamily="18" charset="0"/>
              <a:ea typeface="Times New Roman" panose="02020603050405020304" pitchFamily="18" charset="0"/>
            </a:endParaRPr>
          </a:p>
          <a:p>
            <a:r>
              <a:rPr lang="it-IT" sz="1400" u="none" strike="noStrike" dirty="0">
                <a:effectLst/>
                <a:latin typeface="Calibri" panose="020F0502020204030204" pitchFamily="34" charset="0"/>
                <a:ea typeface="Calibri" panose="020F0502020204030204" pitchFamily="34" charset="0"/>
              </a:rPr>
              <a:t>Questa IA2 prespecificata (</a:t>
            </a:r>
            <a:r>
              <a:rPr lang="it-IT" sz="1400" u="none" strike="noStrike" dirty="0" err="1">
                <a:effectLst/>
                <a:latin typeface="Calibri" panose="020F0502020204030204" pitchFamily="34" charset="0"/>
                <a:ea typeface="Calibri" panose="020F0502020204030204" pitchFamily="34" charset="0"/>
              </a:rPr>
              <a:t>cut</a:t>
            </a:r>
            <a:r>
              <a:rPr lang="it-IT" sz="1400" u="none" strike="noStrike" dirty="0">
                <a:effectLst/>
                <a:latin typeface="Calibri" panose="020F0502020204030204" pitchFamily="34" charset="0"/>
                <a:ea typeface="Calibri" panose="020F0502020204030204" pitchFamily="34" charset="0"/>
              </a:rPr>
              <a:t>-off dei dati, 2 luglio 2021) degli esiti di OS (un endpoint secondario chiave dello studio) era programmata al verificarsi di circa 252 eventi nella popolazione </a:t>
            </a:r>
            <a:r>
              <a:rPr lang="it-IT" sz="1400" i="1" u="none" strike="noStrike" dirty="0" err="1">
                <a:effectLst/>
                <a:latin typeface="Calibri" panose="020F0502020204030204" pitchFamily="34" charset="0"/>
                <a:ea typeface="Calibri" panose="020F0502020204030204" pitchFamily="34" charset="0"/>
              </a:rPr>
              <a:t>intent</a:t>
            </a:r>
            <a:r>
              <a:rPr lang="it-IT" sz="1400" i="1" u="none" strike="noStrike" dirty="0">
                <a:effectLst/>
                <a:latin typeface="Calibri" panose="020F0502020204030204" pitchFamily="34" charset="0"/>
                <a:ea typeface="Calibri" panose="020F0502020204030204" pitchFamily="34" charset="0"/>
              </a:rPr>
              <a:t>-to-</a:t>
            </a:r>
            <a:r>
              <a:rPr lang="it-IT" sz="1400" i="1" u="none" strike="noStrike" dirty="0" err="1">
                <a:effectLst/>
                <a:latin typeface="Calibri" panose="020F0502020204030204" pitchFamily="34" charset="0"/>
                <a:ea typeface="Calibri" panose="020F0502020204030204" pitchFamily="34" charset="0"/>
              </a:rPr>
              <a:t>treat</a:t>
            </a:r>
            <a:r>
              <a:rPr lang="it-IT" sz="1400" u="none" strike="noStrike" dirty="0">
                <a:effectLst/>
                <a:latin typeface="Calibri" panose="020F0502020204030204" pitchFamily="34" charset="0"/>
                <a:ea typeface="Calibri" panose="020F0502020204030204" pitchFamily="34" charset="0"/>
              </a:rPr>
              <a:t> (ITT) (80% degli eventi previsti per l’analisi finale dell’OS) ed è stata condotta utilizzando un test dei ranghi logaritmici stratificato e applicando una strategia predefinita di </a:t>
            </a:r>
            <a:r>
              <a:rPr lang="it-IT" sz="1400" i="1" u="none" strike="noStrike" dirty="0" err="1">
                <a:effectLst/>
                <a:latin typeface="Calibri" panose="020F0502020204030204" pitchFamily="34" charset="0"/>
                <a:ea typeface="Calibri" panose="020F0502020204030204" pitchFamily="34" charset="0"/>
              </a:rPr>
              <a:t>error</a:t>
            </a:r>
            <a:r>
              <a:rPr lang="it-IT" sz="1400" i="1" u="none" strike="noStrike" dirty="0">
                <a:effectLst/>
                <a:latin typeface="Calibri" panose="020F0502020204030204" pitchFamily="34" charset="0"/>
                <a:ea typeface="Calibri" panose="020F0502020204030204" pitchFamily="34" charset="0"/>
              </a:rPr>
              <a:t> spending</a:t>
            </a:r>
            <a:r>
              <a:rPr lang="it-IT" sz="1400" u="none" strike="noStrike" dirty="0">
                <a:effectLst/>
                <a:latin typeface="Calibri" panose="020F0502020204030204" pitchFamily="34" charset="0"/>
                <a:ea typeface="Calibri" panose="020F0502020204030204" pitchFamily="34" charset="0"/>
              </a:rPr>
              <a:t> per valutare la significatività dei risultati sia nella popolazione ITT che nel sottogruppo con malattia viscerale (VD).</a:t>
            </a:r>
            <a:endParaRPr lang="it-IT" sz="1400" u="none" strike="noStrike" dirty="0">
              <a:effectLst/>
              <a:latin typeface="Times New Roman" panose="02020603050405020304" pitchFamily="18" charset="0"/>
              <a:ea typeface="Times New Roman" panose="02020603050405020304" pitchFamily="18" charset="0"/>
            </a:endParaRPr>
          </a:p>
          <a:p>
            <a:pPr>
              <a:lnSpc>
                <a:spcPct val="120000"/>
              </a:lnSpc>
            </a:pPr>
            <a:endParaRPr lang="it-IT" sz="1400" dirty="0"/>
          </a:p>
          <a:p>
            <a:pPr>
              <a:lnSpc>
                <a:spcPct val="120000"/>
              </a:lnSpc>
            </a:pPr>
            <a:endParaRPr lang="it-IT" sz="1400" dirty="0"/>
          </a:p>
        </p:txBody>
      </p:sp>
      <p:sp>
        <p:nvSpPr>
          <p:cNvPr id="3" name="Titolo 2">
            <a:extLst>
              <a:ext uri="{FF2B5EF4-FFF2-40B4-BE49-F238E27FC236}">
                <a16:creationId xmlns:a16="http://schemas.microsoft.com/office/drawing/2014/main" id="{057994E7-8DC4-B9E2-B42D-84D54EFD1CD8}"/>
              </a:ext>
            </a:extLst>
          </p:cNvPr>
          <p:cNvSpPr>
            <a:spLocks noGrp="1"/>
          </p:cNvSpPr>
          <p:nvPr>
            <p:ph type="title"/>
          </p:nvPr>
        </p:nvSpPr>
        <p:spPr/>
        <p:txBody>
          <a:bodyPr/>
          <a:lstStyle/>
          <a:p>
            <a:r>
              <a:rPr lang="it-IT" dirty="0">
                <a:effectLst/>
                <a:latin typeface="Calibri" panose="020F0502020204030204" pitchFamily="34" charset="0"/>
                <a:ea typeface="Calibri" panose="020F0502020204030204" pitchFamily="34" charset="0"/>
              </a:rPr>
              <a:t>BACKGROUND</a:t>
            </a:r>
            <a:endParaRPr lang="it-IT" dirty="0"/>
          </a:p>
        </p:txBody>
      </p:sp>
    </p:spTree>
    <p:extLst>
      <p:ext uri="{BB962C8B-B14F-4D97-AF65-F5344CB8AC3E}">
        <p14:creationId xmlns:p14="http://schemas.microsoft.com/office/powerpoint/2010/main" val="86546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13EE6C81-5CC4-39E0-D709-FB8E4F2988AD}"/>
              </a:ext>
            </a:extLst>
          </p:cNvPr>
          <p:cNvSpPr>
            <a:spLocks noGrp="1"/>
          </p:cNvSpPr>
          <p:nvPr>
            <p:ph idx="1"/>
          </p:nvPr>
        </p:nvSpPr>
        <p:spPr/>
        <p:txBody>
          <a:bodyPr>
            <a:normAutofit fontScale="70000" lnSpcReduction="20000"/>
          </a:bodyPr>
          <a:lstStyle/>
          <a:p>
            <a:pPr marL="0" indent="0">
              <a:lnSpc>
                <a:spcPct val="120000"/>
              </a:lnSpc>
              <a:buNone/>
            </a:pPr>
            <a:r>
              <a:rPr lang="it-IT" sz="2300" i="1" dirty="0"/>
              <a:t>Cosa c’è di noto su questo argomento?</a:t>
            </a:r>
            <a:endParaRPr lang="it-IT" sz="2300" dirty="0"/>
          </a:p>
          <a:p>
            <a:pPr>
              <a:lnSpc>
                <a:spcPct val="120000"/>
              </a:lnSpc>
            </a:pPr>
            <a:r>
              <a:rPr lang="it-IT" dirty="0"/>
              <a:t>Grazie alla dimostrazione di un beneficio significativo in sopravvivenza globale (OS), MONARCH 2 ha portato all’approvazione di abemaciclib + fulvestrant in pazienti con carcinoma mammario avanzato (ABC) HR+/HER2- con progressione di malattia durante una precedente terapia endocrina.</a:t>
            </a:r>
          </a:p>
          <a:p>
            <a:pPr>
              <a:lnSpc>
                <a:spcPct val="120000"/>
              </a:lnSpc>
            </a:pPr>
            <a:r>
              <a:rPr lang="it-IT" dirty="0"/>
              <a:t>La combinazione di abemaciclib con un inibitore delle aromatasi non steroideo (NSAI) è stata approvata come terapia iniziale in pazienti in post-menopausa con ABC HR+/HER2- a seguito del miglioramento significativo in sopravvivenza libera da progressione (PFS) osservato in MONARCH 3.</a:t>
            </a:r>
          </a:p>
          <a:p>
            <a:pPr>
              <a:lnSpc>
                <a:spcPct val="120000"/>
              </a:lnSpc>
            </a:pPr>
            <a:r>
              <a:rPr lang="it-IT" dirty="0"/>
              <a:t>Sono qui presentati i risultati di OS emersi dalla seconda analisi </a:t>
            </a:r>
            <a:r>
              <a:rPr lang="it-IT" i="1" dirty="0"/>
              <a:t>ad interim </a:t>
            </a:r>
            <a:r>
              <a:rPr lang="it-IT" dirty="0"/>
              <a:t>(IA2) di MONARCH 3, analisi che è stata inclusa nell’etichetta europea di prodotto su richiesta dell’Agenzia europea per i medicinali (EMA).</a:t>
            </a:r>
          </a:p>
        </p:txBody>
      </p:sp>
      <p:sp>
        <p:nvSpPr>
          <p:cNvPr id="3" name="Titolo 2">
            <a:extLst>
              <a:ext uri="{FF2B5EF4-FFF2-40B4-BE49-F238E27FC236}">
                <a16:creationId xmlns:a16="http://schemas.microsoft.com/office/drawing/2014/main" id="{057994E7-8DC4-B9E2-B42D-84D54EFD1CD8}"/>
              </a:ext>
            </a:extLst>
          </p:cNvPr>
          <p:cNvSpPr>
            <a:spLocks noGrp="1"/>
          </p:cNvSpPr>
          <p:nvPr>
            <p:ph type="title"/>
          </p:nvPr>
        </p:nvSpPr>
        <p:spPr/>
        <p:txBody>
          <a:bodyPr/>
          <a:lstStyle/>
          <a:p>
            <a:r>
              <a:rPr lang="it-IT" dirty="0">
                <a:effectLst/>
                <a:latin typeface="Calibri" panose="020F0502020204030204" pitchFamily="34" charset="0"/>
                <a:ea typeface="Calibri" panose="020F0502020204030204" pitchFamily="34" charset="0"/>
              </a:rPr>
              <a:t>BACKGROUND</a:t>
            </a:r>
            <a:endParaRPr lang="it-IT" dirty="0"/>
          </a:p>
        </p:txBody>
      </p:sp>
    </p:spTree>
    <p:extLst>
      <p:ext uri="{BB962C8B-B14F-4D97-AF65-F5344CB8AC3E}">
        <p14:creationId xmlns:p14="http://schemas.microsoft.com/office/powerpoint/2010/main" val="15624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CEB3C9E4-962A-DBFE-6699-B3AAC12AB97F}"/>
              </a:ext>
            </a:extLst>
          </p:cNvPr>
          <p:cNvSpPr>
            <a:spLocks noGrp="1"/>
          </p:cNvSpPr>
          <p:nvPr>
            <p:ph idx="1"/>
          </p:nvPr>
        </p:nvSpPr>
        <p:spPr>
          <a:xfrm>
            <a:off x="628649" y="1369218"/>
            <a:ext cx="8130789" cy="3467702"/>
          </a:xfrm>
        </p:spPr>
        <p:txBody>
          <a:bodyPr>
            <a:normAutofit/>
          </a:bodyPr>
          <a:lstStyle/>
          <a:p>
            <a:pPr marL="0" indent="0">
              <a:lnSpc>
                <a:spcPct val="120000"/>
              </a:lnSpc>
              <a:buNone/>
            </a:pPr>
            <a:r>
              <a:rPr lang="it-IT" sz="2100" i="1" dirty="0">
                <a:effectLst/>
                <a:latin typeface="Calibri" panose="020F0502020204030204" pitchFamily="34" charset="0"/>
                <a:ea typeface="Calibri" panose="020F0502020204030204" pitchFamily="34" charset="0"/>
              </a:rPr>
              <a:t>Cosa aggiunge questo studio?</a:t>
            </a:r>
            <a:endParaRPr lang="it-IT" sz="2100" dirty="0">
              <a:effectLst/>
              <a:latin typeface="Times New Roman" panose="02020603050405020304" pitchFamily="18" charset="0"/>
              <a:ea typeface="Times New Roman" panose="02020603050405020304" pitchFamily="18" charset="0"/>
            </a:endParaRPr>
          </a:p>
          <a:p>
            <a:pPr>
              <a:lnSpc>
                <a:spcPct val="120000"/>
              </a:lnSpc>
            </a:pPr>
            <a:r>
              <a:rPr lang="it-IT" sz="1800" u="none" strike="noStrike" dirty="0">
                <a:effectLst/>
                <a:latin typeface="Calibri" panose="020F0502020204030204" pitchFamily="34" charset="0"/>
                <a:ea typeface="Calibri" panose="020F0502020204030204" pitchFamily="34" charset="0"/>
              </a:rPr>
              <a:t>Lo studio ha arruolato 493 pazienti, randomizzandole a ricevere la combinazione NSAI + abemaciclib (</a:t>
            </a:r>
            <a:r>
              <a:rPr lang="it-IT" sz="1800" u="none" strike="noStrike" dirty="0" err="1">
                <a:effectLst/>
                <a:latin typeface="Calibri" panose="020F0502020204030204" pitchFamily="34" charset="0"/>
                <a:ea typeface="Calibri" panose="020F0502020204030204" pitchFamily="34" charset="0"/>
              </a:rPr>
              <a:t>n</a:t>
            </a:r>
            <a:r>
              <a:rPr lang="it-IT" sz="1800" u="none" strike="noStrike" dirty="0">
                <a:effectLst/>
                <a:latin typeface="Calibri" panose="020F0502020204030204" pitchFamily="34" charset="0"/>
                <a:ea typeface="Calibri" panose="020F0502020204030204" pitchFamily="34" charset="0"/>
              </a:rPr>
              <a:t> = 328) o NSAI + placebo (</a:t>
            </a:r>
            <a:r>
              <a:rPr lang="it-IT" sz="1800" u="none" strike="noStrike" dirty="0" err="1">
                <a:effectLst/>
                <a:latin typeface="Calibri" panose="020F0502020204030204" pitchFamily="34" charset="0"/>
                <a:ea typeface="Calibri" panose="020F0502020204030204" pitchFamily="34" charset="0"/>
              </a:rPr>
              <a:t>n</a:t>
            </a:r>
            <a:r>
              <a:rPr lang="it-IT" sz="1800" u="none" strike="noStrike" dirty="0">
                <a:effectLst/>
                <a:latin typeface="Calibri" panose="020F0502020204030204" pitchFamily="34" charset="0"/>
                <a:ea typeface="Calibri" panose="020F0502020204030204" pitchFamily="34" charset="0"/>
              </a:rPr>
              <a:t> = 165).</a:t>
            </a:r>
            <a:endParaRPr lang="it-IT" sz="1800" u="none" strike="noStrike" dirty="0">
              <a:effectLst/>
              <a:latin typeface="Times New Roman" panose="02020603050405020304" pitchFamily="18" charset="0"/>
              <a:ea typeface="Times New Roman" panose="02020603050405020304" pitchFamily="18" charset="0"/>
            </a:endParaRPr>
          </a:p>
          <a:p>
            <a:pPr>
              <a:lnSpc>
                <a:spcPct val="120000"/>
              </a:lnSpc>
            </a:pPr>
            <a:r>
              <a:rPr lang="it-IT" sz="1800" u="none" strike="noStrike" dirty="0">
                <a:effectLst/>
                <a:latin typeface="Calibri" panose="020F0502020204030204" pitchFamily="34" charset="0"/>
                <a:ea typeface="Calibri" panose="020F0502020204030204" pitchFamily="34" charset="0"/>
              </a:rPr>
              <a:t>All’IA2, con un follow-up mediano di 70,2 mesi, l’OS mediana (</a:t>
            </a:r>
            <a:r>
              <a:rPr lang="it-IT" sz="1800" u="none" strike="noStrike" dirty="0" err="1">
                <a:effectLst/>
                <a:latin typeface="Calibri" panose="020F0502020204030204" pitchFamily="34" charset="0"/>
                <a:ea typeface="Calibri" panose="020F0502020204030204" pitchFamily="34" charset="0"/>
              </a:rPr>
              <a:t>mOS</a:t>
            </a:r>
            <a:r>
              <a:rPr lang="it-IT" sz="1800" u="none" strike="noStrike" dirty="0">
                <a:effectLst/>
                <a:latin typeface="Calibri" panose="020F0502020204030204" pitchFamily="34" charset="0"/>
                <a:ea typeface="Calibri" panose="020F0502020204030204" pitchFamily="34" charset="0"/>
              </a:rPr>
              <a:t>) nella popolazione ITT è risultata pari a 67,1 mesi per abemaciclib + NSAI vs 54,5 mesi per placebo + NSAI (HR = 0,754, IC 95%: 0,584 - 0,974, </a:t>
            </a:r>
            <a:r>
              <a:rPr lang="it-IT" sz="1800" u="none" strike="noStrike" dirty="0" err="1">
                <a:effectLst/>
                <a:latin typeface="Calibri" panose="020F0502020204030204" pitchFamily="34" charset="0"/>
                <a:ea typeface="Calibri" panose="020F0502020204030204" pitchFamily="34" charset="0"/>
              </a:rPr>
              <a:t>p</a:t>
            </a:r>
            <a:r>
              <a:rPr lang="it-IT" sz="1800" u="none" strike="noStrike" dirty="0">
                <a:effectLst/>
                <a:latin typeface="Calibri" panose="020F0502020204030204" pitchFamily="34" charset="0"/>
                <a:ea typeface="Calibri" panose="020F0502020204030204" pitchFamily="34" charset="0"/>
              </a:rPr>
              <a:t> bilaterale = 0,0301).</a:t>
            </a:r>
            <a:endParaRPr lang="it-IT" sz="1800" u="none" strike="noStrike" dirty="0">
              <a:effectLst/>
              <a:latin typeface="Times New Roman" panose="02020603050405020304" pitchFamily="18" charset="0"/>
              <a:ea typeface="Times New Roman" panose="02020603050405020304" pitchFamily="18" charset="0"/>
            </a:endParaRPr>
          </a:p>
          <a:p>
            <a:pPr>
              <a:lnSpc>
                <a:spcPct val="120000"/>
              </a:lnSpc>
            </a:pPr>
            <a:r>
              <a:rPr lang="it-IT" sz="1800" u="none" strike="noStrike" dirty="0">
                <a:effectLst/>
                <a:latin typeface="Calibri" panose="020F0502020204030204" pitchFamily="34" charset="0"/>
                <a:ea typeface="Calibri" panose="020F0502020204030204" pitchFamily="34" charset="0"/>
              </a:rPr>
              <a:t>Nel sottogruppo VD, la </a:t>
            </a:r>
            <a:r>
              <a:rPr lang="it-IT" sz="1800" u="none" strike="noStrike" dirty="0" err="1">
                <a:effectLst/>
                <a:latin typeface="Calibri" panose="020F0502020204030204" pitchFamily="34" charset="0"/>
                <a:ea typeface="Calibri" panose="020F0502020204030204" pitchFamily="34" charset="0"/>
              </a:rPr>
              <a:t>mOS</a:t>
            </a:r>
            <a:r>
              <a:rPr lang="it-IT" sz="1800" u="none" strike="noStrike" dirty="0">
                <a:effectLst/>
                <a:latin typeface="Calibri" panose="020F0502020204030204" pitchFamily="34" charset="0"/>
                <a:ea typeface="Calibri" panose="020F0502020204030204" pitchFamily="34" charset="0"/>
              </a:rPr>
              <a:t> è stata di 65,1 mesi per abemaciclib + NSAI vs 48,8 mesi per placebo + NSAI (HR = 0,708, IC 95%: 0,508 - 0,985; </a:t>
            </a:r>
            <a:r>
              <a:rPr lang="it-IT" sz="1800" u="none" strike="noStrike" dirty="0" err="1">
                <a:effectLst/>
                <a:latin typeface="Calibri" panose="020F0502020204030204" pitchFamily="34" charset="0"/>
                <a:ea typeface="Calibri" panose="020F0502020204030204" pitchFamily="34" charset="0"/>
              </a:rPr>
              <a:t>p</a:t>
            </a:r>
            <a:r>
              <a:rPr lang="it-IT" sz="1800" u="none" strike="noStrike" dirty="0">
                <a:effectLst/>
                <a:latin typeface="Calibri" panose="020F0502020204030204" pitchFamily="34" charset="0"/>
                <a:ea typeface="Calibri" panose="020F0502020204030204" pitchFamily="34" charset="0"/>
              </a:rPr>
              <a:t> bilaterale = 0,0392).</a:t>
            </a:r>
            <a:endParaRPr lang="it-IT" sz="1800" u="none" strike="noStrike" dirty="0">
              <a:effectLst/>
              <a:latin typeface="Times New Roman" panose="02020603050405020304" pitchFamily="18" charset="0"/>
              <a:ea typeface="Times New Roman" panose="02020603050405020304" pitchFamily="18" charset="0"/>
            </a:endParaRPr>
          </a:p>
        </p:txBody>
      </p:sp>
      <p:sp>
        <p:nvSpPr>
          <p:cNvPr id="3" name="Titolo 2">
            <a:extLst>
              <a:ext uri="{FF2B5EF4-FFF2-40B4-BE49-F238E27FC236}">
                <a16:creationId xmlns:a16="http://schemas.microsoft.com/office/drawing/2014/main" id="{159B9E04-870B-B8FA-6636-5642944B53C1}"/>
              </a:ext>
            </a:extLst>
          </p:cNvPr>
          <p:cNvSpPr>
            <a:spLocks noGrp="1"/>
          </p:cNvSpPr>
          <p:nvPr>
            <p:ph type="title"/>
          </p:nvPr>
        </p:nvSpPr>
        <p:spPr/>
        <p:txBody>
          <a:bodyPr/>
          <a:lstStyle/>
          <a:p>
            <a:r>
              <a:rPr lang="it-IT" dirty="0"/>
              <a:t>RISULTATI</a:t>
            </a:r>
          </a:p>
        </p:txBody>
      </p:sp>
    </p:spTree>
    <p:extLst>
      <p:ext uri="{BB962C8B-B14F-4D97-AF65-F5344CB8AC3E}">
        <p14:creationId xmlns:p14="http://schemas.microsoft.com/office/powerpoint/2010/main" val="131310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CEB3C9E4-962A-DBFE-6699-B3AAC12AB97F}"/>
              </a:ext>
            </a:extLst>
          </p:cNvPr>
          <p:cNvSpPr>
            <a:spLocks noGrp="1"/>
          </p:cNvSpPr>
          <p:nvPr>
            <p:ph idx="1"/>
          </p:nvPr>
        </p:nvSpPr>
        <p:spPr>
          <a:xfrm>
            <a:off x="628649" y="1369218"/>
            <a:ext cx="8130789" cy="3467702"/>
          </a:xfrm>
        </p:spPr>
        <p:txBody>
          <a:bodyPr>
            <a:normAutofit/>
          </a:bodyPr>
          <a:lstStyle/>
          <a:p>
            <a:pPr marL="0" indent="0">
              <a:lnSpc>
                <a:spcPct val="120000"/>
              </a:lnSpc>
              <a:buNone/>
            </a:pPr>
            <a:r>
              <a:rPr lang="it-IT" sz="2100" i="1" dirty="0">
                <a:effectLst/>
                <a:latin typeface="Calibri" panose="020F0502020204030204" pitchFamily="34" charset="0"/>
                <a:ea typeface="Calibri" panose="020F0502020204030204" pitchFamily="34" charset="0"/>
              </a:rPr>
              <a:t>Cosa aggiunge questo studio?</a:t>
            </a:r>
            <a:endParaRPr lang="it-IT" sz="2100" dirty="0">
              <a:effectLst/>
              <a:latin typeface="Times New Roman" panose="02020603050405020304" pitchFamily="18" charset="0"/>
              <a:ea typeface="Times New Roman" panose="02020603050405020304" pitchFamily="18" charset="0"/>
            </a:endParaRPr>
          </a:p>
          <a:p>
            <a:pPr>
              <a:lnSpc>
                <a:spcPct val="120000"/>
              </a:lnSpc>
            </a:pPr>
            <a:r>
              <a:rPr lang="it-IT" sz="1800" u="none" strike="noStrike">
                <a:effectLst/>
                <a:latin typeface="Calibri" panose="020F0502020204030204" pitchFamily="34" charset="0"/>
                <a:ea typeface="Calibri" panose="020F0502020204030204" pitchFamily="34" charset="0"/>
              </a:rPr>
              <a:t>In </a:t>
            </a:r>
            <a:r>
              <a:rPr lang="it-IT" sz="1800" u="none" strike="noStrike" dirty="0">
                <a:effectLst/>
                <a:latin typeface="Calibri" panose="020F0502020204030204" pitchFamily="34" charset="0"/>
                <a:ea typeface="Calibri" panose="020F0502020204030204" pitchFamily="34" charset="0"/>
              </a:rPr>
              <a:t>base alla procedura di </a:t>
            </a:r>
            <a:r>
              <a:rPr lang="it-IT" sz="1800" i="1" u="none" strike="noStrike" dirty="0">
                <a:effectLst/>
                <a:latin typeface="Calibri" panose="020F0502020204030204" pitchFamily="34" charset="0"/>
                <a:ea typeface="Calibri" panose="020F0502020204030204" pitchFamily="34" charset="0"/>
              </a:rPr>
              <a:t>alpha</a:t>
            </a:r>
            <a:r>
              <a:rPr lang="it-IT" sz="1800" u="none" strike="noStrike" dirty="0">
                <a:effectLst/>
                <a:latin typeface="Calibri" panose="020F0502020204030204" pitchFamily="34" charset="0"/>
                <a:ea typeface="Calibri" panose="020F0502020204030204" pitchFamily="34" charset="0"/>
              </a:rPr>
              <a:t> </a:t>
            </a:r>
            <a:r>
              <a:rPr lang="it-IT" sz="1800" i="1" u="none" strike="noStrike" dirty="0">
                <a:effectLst/>
                <a:latin typeface="Calibri" panose="020F0502020204030204" pitchFamily="34" charset="0"/>
                <a:ea typeface="Calibri" panose="020F0502020204030204" pitchFamily="34" charset="0"/>
              </a:rPr>
              <a:t>spending</a:t>
            </a:r>
            <a:r>
              <a:rPr lang="it-IT" sz="1800" u="none" strike="noStrike" dirty="0">
                <a:effectLst/>
                <a:latin typeface="Calibri" panose="020F0502020204030204" pitchFamily="34" charset="0"/>
                <a:ea typeface="Calibri" panose="020F0502020204030204" pitchFamily="34" charset="0"/>
              </a:rPr>
              <a:t>, le soglie critiche per la definizione di significatività nei due gruppi non sono state raggiunte a questo </a:t>
            </a:r>
            <a:r>
              <a:rPr lang="it-IT" sz="1800" i="1" u="none" strike="noStrike" dirty="0">
                <a:effectLst/>
                <a:latin typeface="Calibri" panose="020F0502020204030204" pitchFamily="34" charset="0"/>
                <a:ea typeface="Calibri" panose="020F0502020204030204" pitchFamily="34" charset="0"/>
              </a:rPr>
              <a:t>time point</a:t>
            </a:r>
            <a:r>
              <a:rPr lang="it-IT" sz="1800" u="none" strike="noStrike" dirty="0">
                <a:effectLst/>
                <a:latin typeface="Calibri" panose="020F0502020204030204" pitchFamily="34" charset="0"/>
                <a:ea typeface="Calibri" panose="020F0502020204030204" pitchFamily="34" charset="0"/>
              </a:rPr>
              <a:t> di analisi.</a:t>
            </a:r>
            <a:endParaRPr lang="it-IT" sz="1800" u="none" strike="noStrike" dirty="0">
              <a:effectLst/>
              <a:latin typeface="Times New Roman" panose="02020603050405020304" pitchFamily="18" charset="0"/>
              <a:ea typeface="Times New Roman" panose="02020603050405020304" pitchFamily="18" charset="0"/>
            </a:endParaRPr>
          </a:p>
          <a:p>
            <a:pPr>
              <a:lnSpc>
                <a:spcPct val="120000"/>
              </a:lnSpc>
            </a:pPr>
            <a:r>
              <a:rPr lang="it-IT" sz="1800" u="none" strike="noStrike" dirty="0">
                <a:effectLst/>
                <a:latin typeface="Calibri" panose="020F0502020204030204" pitchFamily="34" charset="0"/>
                <a:ea typeface="Calibri" panose="020F0502020204030204" pitchFamily="34" charset="0"/>
              </a:rPr>
              <a:t>È in corso il follow-up per l’analisi finale di OS (prevista per il 2023).</a:t>
            </a:r>
            <a:endParaRPr lang="it-IT" sz="1800" u="none" strike="noStrike" dirty="0">
              <a:effectLst/>
              <a:latin typeface="Times New Roman" panose="02020603050405020304" pitchFamily="18" charset="0"/>
              <a:ea typeface="Times New Roman" panose="02020603050405020304" pitchFamily="18" charset="0"/>
            </a:endParaRPr>
          </a:p>
          <a:p>
            <a:pPr>
              <a:lnSpc>
                <a:spcPct val="120000"/>
              </a:lnSpc>
            </a:pPr>
            <a:r>
              <a:rPr lang="it-IT" sz="1800" u="none" strike="noStrike" dirty="0">
                <a:effectLst/>
                <a:latin typeface="Calibri" panose="020F0502020204030204" pitchFamily="34" charset="0"/>
                <a:ea typeface="Calibri" panose="020F0502020204030204" pitchFamily="34" charset="0"/>
              </a:rPr>
              <a:t>I dati di sicurezza sono apparsi coerenti con il profilo noto di abemaciclib.</a:t>
            </a:r>
            <a:endParaRPr lang="it-IT" sz="1800" u="none" strike="noStrike" dirty="0">
              <a:effectLst/>
              <a:latin typeface="Times New Roman" panose="02020603050405020304" pitchFamily="18" charset="0"/>
              <a:ea typeface="Times New Roman" panose="02020603050405020304" pitchFamily="18" charset="0"/>
            </a:endParaRPr>
          </a:p>
          <a:p>
            <a:pPr>
              <a:lnSpc>
                <a:spcPct val="120000"/>
              </a:lnSpc>
            </a:pPr>
            <a:endParaRPr lang="it-IT" dirty="0"/>
          </a:p>
        </p:txBody>
      </p:sp>
      <p:sp>
        <p:nvSpPr>
          <p:cNvPr id="3" name="Titolo 2">
            <a:extLst>
              <a:ext uri="{FF2B5EF4-FFF2-40B4-BE49-F238E27FC236}">
                <a16:creationId xmlns:a16="http://schemas.microsoft.com/office/drawing/2014/main" id="{159B9E04-870B-B8FA-6636-5642944B53C1}"/>
              </a:ext>
            </a:extLst>
          </p:cNvPr>
          <p:cNvSpPr>
            <a:spLocks noGrp="1"/>
          </p:cNvSpPr>
          <p:nvPr>
            <p:ph type="title"/>
          </p:nvPr>
        </p:nvSpPr>
        <p:spPr/>
        <p:txBody>
          <a:bodyPr/>
          <a:lstStyle/>
          <a:p>
            <a:r>
              <a:rPr lang="it-IT" dirty="0"/>
              <a:t>RISULTATI</a:t>
            </a:r>
          </a:p>
        </p:txBody>
      </p:sp>
    </p:spTree>
    <p:extLst>
      <p:ext uri="{BB962C8B-B14F-4D97-AF65-F5344CB8AC3E}">
        <p14:creationId xmlns:p14="http://schemas.microsoft.com/office/powerpoint/2010/main" val="301708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83B7ADA-A97F-CBA9-419C-F1F1BAD660B2}"/>
              </a:ext>
            </a:extLst>
          </p:cNvPr>
          <p:cNvSpPr>
            <a:spLocks noGrp="1"/>
          </p:cNvSpPr>
          <p:nvPr>
            <p:ph idx="1"/>
          </p:nvPr>
        </p:nvSpPr>
        <p:spPr>
          <a:xfrm>
            <a:off x="628650" y="1369218"/>
            <a:ext cx="7886700" cy="3476247"/>
          </a:xfrm>
        </p:spPr>
        <p:txBody>
          <a:bodyPr>
            <a:normAutofit fontScale="92500" lnSpcReduction="20000"/>
          </a:bodyPr>
          <a:lstStyle/>
          <a:p>
            <a:pPr marL="0" indent="0">
              <a:lnSpc>
                <a:spcPct val="120000"/>
              </a:lnSpc>
              <a:buNone/>
            </a:pPr>
            <a:r>
              <a:rPr lang="it-IT" sz="1900" i="1" dirty="0">
                <a:effectLst/>
                <a:latin typeface="Calibri" panose="020F0502020204030204" pitchFamily="34" charset="0"/>
                <a:ea typeface="Calibri" panose="020F0502020204030204" pitchFamily="34" charset="0"/>
              </a:rPr>
              <a:t>Qual è l’impatto di questo studio sulla pratica clinica?</a:t>
            </a:r>
            <a:endParaRPr lang="it-IT" sz="1900" dirty="0">
              <a:effectLst/>
              <a:latin typeface="Times New Roman" panose="02020603050405020304" pitchFamily="18" charset="0"/>
              <a:ea typeface="Times New Roman" panose="02020603050405020304" pitchFamily="18" charset="0"/>
            </a:endParaRPr>
          </a:p>
          <a:p>
            <a:pPr>
              <a:lnSpc>
                <a:spcPct val="120000"/>
              </a:lnSpc>
            </a:pPr>
            <a:r>
              <a:rPr lang="it-IT" sz="1700" dirty="0">
                <a:effectLst/>
                <a:latin typeface="+mn-lt"/>
                <a:ea typeface="Calibri" panose="020F0502020204030204" pitchFamily="34" charset="0"/>
              </a:rPr>
              <a:t>La seconda analisi </a:t>
            </a:r>
            <a:r>
              <a:rPr lang="it-IT" sz="1700" i="1" dirty="0">
                <a:effectLst/>
                <a:latin typeface="+mn-lt"/>
                <a:ea typeface="Calibri" panose="020F0502020204030204" pitchFamily="34" charset="0"/>
              </a:rPr>
              <a:t>ad interim</a:t>
            </a:r>
            <a:r>
              <a:rPr lang="it-IT" sz="1700" dirty="0">
                <a:effectLst/>
                <a:latin typeface="+mn-lt"/>
                <a:ea typeface="Calibri" panose="020F0502020204030204" pitchFamily="34" charset="0"/>
              </a:rPr>
              <a:t> prespecificata degli esiti di sopravvivenza globale in MONARCH 3 ha dimostrato un prolungamento dell’OS tanto nella popolazione ITT quanto nel sottogruppo VD (aumento &gt;12 mesi dell’OS mediana con l’aggiunta di abemaciclib alla terapia NSAI).</a:t>
            </a:r>
            <a:endParaRPr lang="it-IT" sz="1700" dirty="0">
              <a:effectLst/>
              <a:latin typeface="+mn-lt"/>
              <a:ea typeface="Times New Roman" panose="02020603050405020304" pitchFamily="18" charset="0"/>
            </a:endParaRPr>
          </a:p>
          <a:p>
            <a:pPr>
              <a:lnSpc>
                <a:spcPct val="120000"/>
              </a:lnSpc>
            </a:pPr>
            <a:r>
              <a:rPr lang="it-IT" sz="1700" dirty="0">
                <a:effectLst/>
                <a:latin typeface="+mn-lt"/>
                <a:ea typeface="Calibri" panose="020F0502020204030204" pitchFamily="34" charset="0"/>
              </a:rPr>
              <a:t>Tuttavia, dopo applicazione della procedura di </a:t>
            </a:r>
            <a:r>
              <a:rPr lang="it-IT" sz="1700" i="1" dirty="0">
                <a:effectLst/>
                <a:latin typeface="+mn-lt"/>
                <a:ea typeface="Calibri" panose="020F0502020204030204" pitchFamily="34" charset="0"/>
              </a:rPr>
              <a:t>alpha spending</a:t>
            </a:r>
            <a:r>
              <a:rPr lang="it-IT" sz="1700" dirty="0">
                <a:effectLst/>
                <a:latin typeface="+mn-lt"/>
                <a:ea typeface="Calibri" panose="020F0502020204030204" pitchFamily="34" charset="0"/>
              </a:rPr>
              <a:t>, in nessuno dei due gruppi è stata raggiunta la soglia per la definizione formale di significatività statistica.</a:t>
            </a:r>
            <a:endParaRPr lang="it-IT" sz="1700" dirty="0">
              <a:effectLst/>
              <a:latin typeface="+mn-lt"/>
              <a:ea typeface="Times New Roman" panose="02020603050405020304" pitchFamily="18" charset="0"/>
            </a:endParaRPr>
          </a:p>
          <a:p>
            <a:pPr>
              <a:lnSpc>
                <a:spcPct val="120000"/>
              </a:lnSpc>
            </a:pPr>
            <a:r>
              <a:rPr lang="it-IT" sz="1700" dirty="0">
                <a:effectLst/>
                <a:latin typeface="+mn-lt"/>
                <a:ea typeface="Calibri" panose="020F0502020204030204" pitchFamily="34" charset="0"/>
              </a:rPr>
              <a:t>L’analisi finale di OS è prevista al verificarsi di almeno 315 eventi di OS nella popolazione ITT e 189 eventi nel sottogruppo VD.</a:t>
            </a:r>
            <a:endParaRPr lang="it-IT" sz="1700" dirty="0">
              <a:effectLst/>
              <a:latin typeface="+mn-lt"/>
              <a:ea typeface="Times New Roman" panose="02020603050405020304" pitchFamily="18" charset="0"/>
            </a:endParaRPr>
          </a:p>
          <a:p>
            <a:pPr>
              <a:lnSpc>
                <a:spcPct val="120000"/>
              </a:lnSpc>
            </a:pPr>
            <a:endParaRPr lang="it-IT" sz="1700" dirty="0">
              <a:effectLst/>
              <a:latin typeface="+mn-lt"/>
              <a:ea typeface="Times New Roman" panose="02020603050405020304" pitchFamily="18" charset="0"/>
            </a:endParaRPr>
          </a:p>
          <a:p>
            <a:pPr marL="0" indent="0">
              <a:lnSpc>
                <a:spcPct val="120000"/>
              </a:lnSpc>
              <a:buNone/>
            </a:pPr>
            <a:r>
              <a:rPr lang="en-US" sz="1700" b="1" dirty="0">
                <a:effectLst/>
                <a:latin typeface="+mn-lt"/>
                <a:ea typeface="Calibri" panose="020F0502020204030204" pitchFamily="34" charset="0"/>
              </a:rPr>
              <a:t>Clinical trial </a:t>
            </a:r>
            <a:r>
              <a:rPr lang="en-US" sz="1700" b="1" dirty="0" err="1">
                <a:effectLst/>
                <a:latin typeface="+mn-lt"/>
                <a:ea typeface="Calibri" panose="020F0502020204030204" pitchFamily="34" charset="0"/>
              </a:rPr>
              <a:t>identi</a:t>
            </a:r>
            <a:r>
              <a:rPr lang="it-IT" sz="1700" b="1" dirty="0" err="1">
                <a:effectLst/>
                <a:latin typeface="+mn-lt"/>
                <a:ea typeface="Calibri" panose="020F0502020204030204" pitchFamily="34" charset="0"/>
              </a:rPr>
              <a:t>ﬁ</a:t>
            </a:r>
            <a:r>
              <a:rPr lang="en-US" sz="1700" b="1" dirty="0">
                <a:effectLst/>
                <a:latin typeface="+mn-lt"/>
                <a:ea typeface="Calibri" panose="020F0502020204030204" pitchFamily="34" charset="0"/>
              </a:rPr>
              <a:t>cation: </a:t>
            </a:r>
            <a:r>
              <a:rPr lang="en-US" sz="1700" dirty="0">
                <a:solidFill>
                  <a:srgbClr val="0432FF"/>
                </a:solidFill>
                <a:effectLst/>
                <a:latin typeface="+mn-lt"/>
                <a:ea typeface="Calibri" panose="020F0502020204030204" pitchFamily="34" charset="0"/>
                <a:hlinkClick r:id="rId2"/>
              </a:rPr>
              <a:t>NCT02246621</a:t>
            </a:r>
            <a:endParaRPr lang="it-IT" sz="1700" dirty="0">
              <a:latin typeface="+mn-lt"/>
            </a:endParaRPr>
          </a:p>
        </p:txBody>
      </p:sp>
      <p:sp>
        <p:nvSpPr>
          <p:cNvPr id="3" name="Titolo 2">
            <a:extLst>
              <a:ext uri="{FF2B5EF4-FFF2-40B4-BE49-F238E27FC236}">
                <a16:creationId xmlns:a16="http://schemas.microsoft.com/office/drawing/2014/main" id="{C0F05284-477D-2E06-495C-EBC32A94E432}"/>
              </a:ext>
            </a:extLst>
          </p:cNvPr>
          <p:cNvSpPr>
            <a:spLocks noGrp="1"/>
          </p:cNvSpPr>
          <p:nvPr>
            <p:ph type="title"/>
          </p:nvPr>
        </p:nvSpPr>
        <p:spPr/>
        <p:txBody>
          <a:bodyPr/>
          <a:lstStyle/>
          <a:p>
            <a:r>
              <a:rPr lang="it-IT" dirty="0"/>
              <a:t>CONCLUSIONI E PROSPETTIVE</a:t>
            </a:r>
          </a:p>
        </p:txBody>
      </p:sp>
    </p:spTree>
    <p:extLst>
      <p:ext uri="{BB962C8B-B14F-4D97-AF65-F5344CB8AC3E}">
        <p14:creationId xmlns:p14="http://schemas.microsoft.com/office/powerpoint/2010/main" val="120736234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TotalTime>
  <Words>948</Words>
  <Application>Microsoft Macintosh PowerPoint</Application>
  <PresentationFormat>Presentazione su schermo (16:9)</PresentationFormat>
  <Paragraphs>38</Paragraphs>
  <Slides>10</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Calibri</vt:lpstr>
      <vt:lpstr>Calibri Light</vt:lpstr>
      <vt:lpstr>Times New Roman</vt:lpstr>
      <vt:lpstr>Wingdings</vt:lpstr>
      <vt:lpstr>Tema di Office</vt:lpstr>
      <vt:lpstr>Presentazione standard di PowerPoint</vt:lpstr>
      <vt:lpstr>Presentazione standard di PowerPoint</vt:lpstr>
      <vt:lpstr>MESSAGGI CHIAVE</vt:lpstr>
      <vt:lpstr>MESSAGGI CHIAVE</vt:lpstr>
      <vt:lpstr>BACKGROUND</vt:lpstr>
      <vt:lpstr>BACKGROUND</vt:lpstr>
      <vt:lpstr>RISULTATI</vt:lpstr>
      <vt:lpstr>RISULTATI</vt:lpstr>
      <vt:lpstr>CONCLUSIONI E PROSPETTIVE</vt:lpstr>
      <vt:lpstr>Presentazione standard di PowerPoint</vt:lpstr>
    </vt:vector>
  </TitlesOfParts>
  <Manager/>
  <Company>Infomedica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ESMO22 | BC | CDK4/6i</dc:title>
  <dc:subject/>
  <dc:creator>Giorgio Mantovani</dc:creator>
  <cp:keywords/>
  <dc:description/>
  <cp:lastModifiedBy>Giorgio Mantovani</cp:lastModifiedBy>
  <cp:revision>235</cp:revision>
  <dcterms:created xsi:type="dcterms:W3CDTF">2019-04-12T11:26:00Z</dcterms:created>
  <dcterms:modified xsi:type="dcterms:W3CDTF">2022-09-25T15:19:36Z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